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61" r:id="rId3"/>
    <p:sldId id="262" r:id="rId4"/>
    <p:sldId id="263" r:id="rId5"/>
    <p:sldId id="260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smtClean="0"/>
              <a:t>Klõpsake juhtslaidi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6997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703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7829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sislaid Roh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361503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t-EE" smtClean="0"/>
              <a:t>Pildi lisamiseks klõpsake ikooni</a:t>
            </a:r>
            <a:endParaRPr lang="et-EE"/>
          </a:p>
        </p:txBody>
      </p:sp>
      <p:sp>
        <p:nvSpPr>
          <p:cNvPr id="15" name="Rectangle 14"/>
          <p:cNvSpPr/>
          <p:nvPr userDrawn="1"/>
        </p:nvSpPr>
        <p:spPr>
          <a:xfrm>
            <a:off x="0" y="4410776"/>
            <a:ext cx="9744635" cy="2440610"/>
          </a:xfrm>
          <a:prstGeom prst="rect">
            <a:avLst/>
          </a:prstGeom>
          <a:solidFill>
            <a:schemeClr val="accent2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ctr"/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4061" y="5914800"/>
            <a:ext cx="8879818" cy="3168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Eesnimi</a:t>
            </a:r>
            <a:r>
              <a:rPr lang="en-US" dirty="0"/>
              <a:t> </a:t>
            </a:r>
            <a:r>
              <a:rPr lang="en-US" dirty="0" err="1"/>
              <a:t>Perenimi</a:t>
            </a:r>
            <a:r>
              <a:rPr lang="en-US" dirty="0"/>
              <a:t>. </a:t>
            </a:r>
            <a:r>
              <a:rPr lang="en-US" dirty="0" err="1"/>
              <a:t>Ametikoht</a:t>
            </a:r>
            <a:endParaRPr lang="et-EE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4062" y="4554000"/>
            <a:ext cx="8866800" cy="1173600"/>
          </a:xfrm>
        </p:spPr>
        <p:txBody>
          <a:bodyPr anchor="ctr" anchorCtr="0">
            <a:normAutofit/>
          </a:bodyPr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Presentatsiooni pealkiri</a:t>
            </a:r>
            <a:endParaRPr lang="et-EE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394061" y="6303600"/>
            <a:ext cx="1051200" cy="234000"/>
          </a:xfrm>
        </p:spPr>
        <p:txBody>
          <a:bodyPr/>
          <a:lstStyle>
            <a:lvl1pPr algn="l">
              <a:defRPr sz="1800" i="0">
                <a:solidFill>
                  <a:schemeClr val="bg1"/>
                </a:solidFill>
              </a:defRPr>
            </a:lvl1pPr>
          </a:lstStyle>
          <a:p>
            <a:fld id="{A1001C14-3CD8-4A8C-9652-948CB765E212}" type="datetime1">
              <a:rPr lang="et-EE" smtClean="0"/>
              <a:t>23.04.2021</a:t>
            </a:fld>
            <a:endParaRPr lang="hr-H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1200" y="4369884"/>
            <a:ext cx="12193200" cy="3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46800" rtlCol="0" anchor="ctr"/>
          <a:lstStyle/>
          <a:p>
            <a:pPr algn="ctr"/>
            <a:endParaRPr lang="et-E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15532" y="5256436"/>
            <a:ext cx="1505712" cy="75590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393700" y="4081645"/>
            <a:ext cx="9350375" cy="279218"/>
          </a:xfrm>
        </p:spPr>
        <p:txBody>
          <a:bodyPr anchor="ctr" anchorCtr="0">
            <a:normAutofit/>
          </a:bodyPr>
          <a:lstStyle>
            <a:lvl1pPr marL="0" indent="0">
              <a:buFont typeface="Arial" charset="0"/>
              <a:buNone/>
              <a:defRPr sz="1200" i="1">
                <a:solidFill>
                  <a:schemeClr val="bg1"/>
                </a:solidFill>
              </a:defRPr>
            </a:lvl1pPr>
            <a:lvl2pPr marL="360000" indent="0">
              <a:buFont typeface="Arial" charset="0"/>
              <a:buNone/>
              <a:defRPr/>
            </a:lvl2pPr>
            <a:lvl3pPr marL="720000" indent="0">
              <a:buNone/>
              <a:defRPr/>
            </a:lvl3pPr>
            <a:lvl4pPr marL="900000" indent="0">
              <a:buNone/>
              <a:defRPr/>
            </a:lvl4pPr>
            <a:lvl5pPr marL="1080000" indent="0">
              <a:buNone/>
              <a:defRPr/>
            </a:lvl5pPr>
          </a:lstStyle>
          <a:p>
            <a:pPr lvl="0"/>
            <a:r>
              <a:rPr lang="en-US"/>
              <a:t>Pildi autor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3282998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8549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3783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5891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23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6012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4691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938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368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96712-3754-488A-A880-7A18F4C2251E}" type="datetimeFigureOut">
              <a:rPr lang="et-EE" smtClean="0"/>
              <a:t>23.04.2021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3DE88-F44B-44D3-9A82-74A0413225E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4361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ngelika.treier@tartu.ee" TargetMode="External"/><Relationship Id="rId2" Type="http://schemas.openxmlformats.org/officeDocument/2006/relationships/hyperlink" Target="https://tartu.ee/et/ToetusedTeenuse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ldi kohatäide 5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16" b="32116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smtClean="0"/>
              <a:t>Katrin Pihlap     lastekaitse peaspetsialist</a:t>
            </a:r>
            <a:endParaRPr lang="et-EE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" y="4554000"/>
            <a:ext cx="9744074" cy="1173600"/>
          </a:xfrm>
        </p:spPr>
        <p:txBody>
          <a:bodyPr>
            <a:normAutofit fontScale="90000"/>
          </a:bodyPr>
          <a:lstStyle/>
          <a:p>
            <a:r>
              <a:rPr lang="et-EE" b="1" dirty="0" smtClean="0"/>
              <a:t>Toetavad teenused Tartu linna lastega peredele</a:t>
            </a:r>
            <a:endParaRPr lang="et-EE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394060" y="6231599"/>
            <a:ext cx="3347430" cy="412481"/>
          </a:xfrm>
        </p:spPr>
        <p:txBody>
          <a:bodyPr/>
          <a:lstStyle/>
          <a:p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6279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Vanemaharidus</a:t>
            </a:r>
            <a:endParaRPr lang="et-E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Imelised 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aastad </a:t>
            </a:r>
            <a:r>
              <a:rPr lang="et-EE" dirty="0"/>
              <a:t>– Programmis osalenud vanemate lastel paranevad sotsiaalsed- ning probleemilahendusoskused, areneb väljendus- ja </a:t>
            </a:r>
            <a:r>
              <a:rPr lang="et-EE" dirty="0" err="1"/>
              <a:t>enesekehtestamisoskus</a:t>
            </a:r>
            <a:r>
              <a:rPr lang="et-EE" dirty="0"/>
              <a:t>, samuti paraneb õpiedukus. Programmis omandatud praktilised oskused ja saadav tugi võimaldavad lapsevanematel tulla paremini toime laste kasvatamise väljakutsete ja stressiolukordadega. </a:t>
            </a:r>
            <a:endParaRPr lang="et-EE" dirty="0" smtClean="0"/>
          </a:p>
          <a:p>
            <a:r>
              <a:rPr lang="et-EE" b="1" dirty="0" err="1" smtClean="0">
                <a:solidFill>
                  <a:schemeClr val="accent1">
                    <a:lumMod val="75000"/>
                  </a:schemeClr>
                </a:solidFill>
              </a:rPr>
              <a:t>Vanemluse</a:t>
            </a:r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ehituskivid </a:t>
            </a:r>
            <a:r>
              <a:rPr lang="et-EE" dirty="0"/>
              <a:t>– Koolitus aitab kaasa vanemlike oskuste arendamisele ning toetab ja tugevdab </a:t>
            </a:r>
            <a:r>
              <a:rPr lang="et-EE" dirty="0" err="1"/>
              <a:t>nõrka</a:t>
            </a:r>
            <a:r>
              <a:rPr lang="et-EE" dirty="0"/>
              <a:t> vanema-lapse suhet, on abiks omavaheliste suhtemustrite muutmisel ning aitab kaasa lapse heaolu </a:t>
            </a:r>
            <a:r>
              <a:rPr lang="et-EE" dirty="0" err="1"/>
              <a:t>kasvu-le</a:t>
            </a:r>
            <a:r>
              <a:rPr lang="et-EE" dirty="0"/>
              <a:t> perekonnas. Koolitus aitab </a:t>
            </a:r>
            <a:r>
              <a:rPr lang="et-EE" dirty="0" err="1"/>
              <a:t>mõista</a:t>
            </a:r>
            <a:r>
              <a:rPr lang="et-EE" dirty="0"/>
              <a:t> ka lapsevanema rolli ja vastutust lapse kasvatamisel</a:t>
            </a:r>
            <a:r>
              <a:rPr lang="et-EE" dirty="0" smtClean="0"/>
              <a:t>.</a:t>
            </a:r>
          </a:p>
          <a:p>
            <a:r>
              <a:rPr lang="et-EE" dirty="0" smtClean="0"/>
              <a:t> </a:t>
            </a:r>
            <a:r>
              <a:rPr lang="et-EE" b="1" dirty="0" err="1">
                <a:solidFill>
                  <a:schemeClr val="accent1">
                    <a:lumMod val="75000"/>
                  </a:schemeClr>
                </a:solidFill>
              </a:rPr>
              <a:t>Gordoni</a:t>
            </a: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 Perekool </a:t>
            </a:r>
            <a:r>
              <a:rPr lang="et-EE" dirty="0"/>
              <a:t>– Koolituse läbinud lapsevanem oskab tugevdada ja taastada kontakti oma lapse ning pereliikmetega ning lahendada igapäeva suhtlusolukordi suhteid kahjustamata ja võimu kasutamata. </a:t>
            </a:r>
            <a:r>
              <a:rPr lang="et-EE" dirty="0" err="1"/>
              <a:t>Gordoni</a:t>
            </a:r>
            <a:r>
              <a:rPr lang="et-EE" dirty="0"/>
              <a:t> perekool rõhutab karistamise negatiivseid tagajärgi ja ebaefektiivsust ning annab vanemale toimivad alternatiivid.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5693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Tugiteenused</a:t>
            </a:r>
            <a:endParaRPr lang="et-E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7500" lnSpcReduction="20000"/>
          </a:bodyPr>
          <a:lstStyle/>
          <a:p>
            <a:r>
              <a:rPr lang="et-EE" dirty="0" smtClean="0"/>
              <a:t>Individuaalne psühholoogiline nõustamine</a:t>
            </a:r>
          </a:p>
          <a:p>
            <a:r>
              <a:rPr lang="et-EE" dirty="0" smtClean="0"/>
              <a:t>Individuaalne teraapia</a:t>
            </a:r>
          </a:p>
          <a:p>
            <a:r>
              <a:rPr lang="et-EE" dirty="0" smtClean="0"/>
              <a:t>Pereteraapia</a:t>
            </a:r>
          </a:p>
          <a:p>
            <a:r>
              <a:rPr lang="et-EE" dirty="0" smtClean="0"/>
              <a:t>Perelepitusteenus lahus elavatele vanematele lapsega seotud kokkulepete saavutamiseks (suhtluskord, elukoht jm)</a:t>
            </a:r>
          </a:p>
          <a:p>
            <a:r>
              <a:rPr lang="et-EE" dirty="0" smtClean="0"/>
              <a:t>Laste leinanõustamise teenus</a:t>
            </a:r>
          </a:p>
          <a:p>
            <a:r>
              <a:rPr lang="et-EE" dirty="0"/>
              <a:t>Perekülastuseteenus – tegevuseesmärk on </a:t>
            </a:r>
            <a:r>
              <a:rPr lang="et-EE" dirty="0" err="1"/>
              <a:t>vanemluse</a:t>
            </a:r>
            <a:r>
              <a:rPr lang="et-EE" dirty="0"/>
              <a:t> toetamine </a:t>
            </a:r>
            <a:r>
              <a:rPr lang="et-EE" dirty="0" smtClean="0"/>
              <a:t>suunamine </a:t>
            </a:r>
            <a:r>
              <a:rPr lang="et-EE" dirty="0"/>
              <a:t>ja last arvestava ning arendava </a:t>
            </a:r>
            <a:r>
              <a:rPr lang="et-EE" dirty="0" smtClean="0"/>
              <a:t>kasvukeskkonna </a:t>
            </a:r>
            <a:r>
              <a:rPr lang="et-EE" dirty="0"/>
              <a:t>kujundamine. Lähtudes lapsest ja tema vajadustest suunatakse lapsega pere elukvaliteeti nii, et suureneks lapsevanema iseseisvalt toimetulemise oskused. Keskseks fookuseks oli laste </a:t>
            </a:r>
            <a:r>
              <a:rPr lang="et-EE" dirty="0" smtClean="0"/>
              <a:t>heaolu</a:t>
            </a:r>
          </a:p>
          <a:p>
            <a:r>
              <a:rPr lang="et-EE" dirty="0" smtClean="0"/>
              <a:t>Tugisikuteenus: 1. erivajadusega lapsele, 2. täisealisele isikule, 3. psühhiaatrilise erivajadusega lapsevanemale</a:t>
            </a:r>
          </a:p>
          <a:p>
            <a:r>
              <a:rPr lang="et-EE" dirty="0" smtClean="0"/>
              <a:t>Erivajadusega lapsele lapsehoiuteenus ja sotsiaaltransport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9247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Eluaseme teenused</a:t>
            </a:r>
            <a:endParaRPr lang="et-E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Turvakoduteenus</a:t>
            </a:r>
            <a:r>
              <a:rPr lang="et-EE" dirty="0" smtClean="0"/>
              <a:t> – ajutine viibimiskoht lapsele ja lapsevanemale</a:t>
            </a:r>
          </a:p>
          <a:p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Peremajutusteenus</a:t>
            </a:r>
            <a:r>
              <a:rPr lang="et-EE" dirty="0"/>
              <a:t> – eesmärk on võimaldada teenuse saajale elukoht.  Nõustamise, juhendamise ning tugiteenuste osutamisega </a:t>
            </a:r>
            <a:r>
              <a:rPr lang="et-EE" dirty="0" smtClean="0"/>
              <a:t>tagada </a:t>
            </a:r>
            <a:r>
              <a:rPr lang="et-EE" dirty="0"/>
              <a:t>perekonna võimalikult iseseisev toimetulek, et suudaks edaspidi iseseisvalt oma igapäevaelu korraldada.</a:t>
            </a:r>
            <a:endParaRPr lang="et-EE" dirty="0" smtClean="0"/>
          </a:p>
          <a:p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Sotsiaaleluasemeteenus</a:t>
            </a:r>
            <a:r>
              <a:rPr lang="et-EE" dirty="0" smtClean="0"/>
              <a:t> – eesmärk </a:t>
            </a:r>
            <a:r>
              <a:rPr lang="et-EE" dirty="0"/>
              <a:t>on kindlustada eluruumi kasutamise võimalus isikule, kes ei suuda enda (ja oma perekonna) vajadustele vastavat eluruumi tagada.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728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Võlanõustamine</a:t>
            </a:r>
            <a:endParaRPr lang="et-E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majapidamiseelarvete </a:t>
            </a:r>
            <a:r>
              <a:rPr lang="et-EE" dirty="0"/>
              <a:t>koostamise </a:t>
            </a:r>
            <a:r>
              <a:rPr lang="et-EE" dirty="0" smtClean="0"/>
              <a:t>juhendamine;</a:t>
            </a:r>
            <a:endParaRPr lang="et-EE" dirty="0"/>
          </a:p>
          <a:p>
            <a:r>
              <a:rPr lang="et-EE" dirty="0"/>
              <a:t>n</a:t>
            </a:r>
            <a:r>
              <a:rPr lang="et-EE" dirty="0" smtClean="0"/>
              <a:t>õustamine säästliku </a:t>
            </a:r>
            <a:r>
              <a:rPr lang="et-EE" dirty="0"/>
              <a:t>majandamise korraldamisel;</a:t>
            </a:r>
          </a:p>
          <a:p>
            <a:r>
              <a:rPr lang="et-EE" dirty="0"/>
              <a:t>võlakohustuste kaardistamisel;</a:t>
            </a:r>
          </a:p>
          <a:p>
            <a:r>
              <a:rPr lang="et-EE" dirty="0"/>
              <a:t>võlanõuete õiguspärasuse hindamisel;</a:t>
            </a:r>
          </a:p>
          <a:p>
            <a:r>
              <a:rPr lang="et-EE" dirty="0" smtClean="0"/>
              <a:t>täiendavate </a:t>
            </a:r>
            <a:r>
              <a:rPr lang="et-EE" dirty="0"/>
              <a:t>ressursside otsimisel võlgniku toimetuleku parandamiseks;</a:t>
            </a:r>
          </a:p>
          <a:p>
            <a:r>
              <a:rPr lang="et-EE" dirty="0"/>
              <a:t>t</a:t>
            </a:r>
            <a:r>
              <a:rPr lang="et-EE" dirty="0" smtClean="0"/>
              <a:t>oetamine võla </a:t>
            </a:r>
            <a:r>
              <a:rPr lang="et-EE" dirty="0" err="1"/>
              <a:t>usaldajatega</a:t>
            </a:r>
            <a:r>
              <a:rPr lang="et-EE" dirty="0"/>
              <a:t> läbirääkimiste pidamisel. </a:t>
            </a:r>
          </a:p>
        </p:txBody>
      </p:sp>
    </p:spTree>
    <p:extLst>
      <p:ext uri="{BB962C8B-B14F-4D97-AF65-F5344CB8AC3E}">
        <p14:creationId xmlns:p14="http://schemas.microsoft.com/office/powerpoint/2010/main" val="51293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chemeClr val="accent1">
                    <a:lumMod val="75000"/>
                  </a:schemeClr>
                </a:solidFill>
              </a:rPr>
              <a:t>Kuidas saada teenuseid ja toetusi?</a:t>
            </a:r>
            <a:endParaRPr lang="et-E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Õigus on saada teenuseid ja toetusi Tartu linna abivajavate lastel ja peredel. </a:t>
            </a:r>
            <a:r>
              <a:rPr lang="fi-FI" dirty="0" err="1" smtClean="0">
                <a:hlinkClick r:id="rId2"/>
              </a:rPr>
              <a:t>Kõik</a:t>
            </a:r>
            <a:r>
              <a:rPr lang="fi-FI" dirty="0" smtClean="0">
                <a:hlinkClick r:id="rId2"/>
              </a:rPr>
              <a:t> </a:t>
            </a:r>
            <a:r>
              <a:rPr lang="fi-FI" dirty="0" err="1" smtClean="0">
                <a:hlinkClick r:id="rId2"/>
              </a:rPr>
              <a:t>teenused</a:t>
            </a:r>
            <a:r>
              <a:rPr lang="fi-FI" dirty="0" smtClean="0">
                <a:hlinkClick r:id="rId2"/>
              </a:rPr>
              <a:t> ja </a:t>
            </a:r>
            <a:r>
              <a:rPr lang="fi-FI" dirty="0" err="1" smtClean="0">
                <a:hlinkClick r:id="rId2"/>
              </a:rPr>
              <a:t>toetused</a:t>
            </a:r>
            <a:r>
              <a:rPr lang="fi-FI" dirty="0" smtClean="0">
                <a:hlinkClick r:id="rId2"/>
              </a:rPr>
              <a:t> on Tartu linna </a:t>
            </a:r>
            <a:r>
              <a:rPr lang="fi-FI" dirty="0" err="1" smtClean="0">
                <a:hlinkClick r:id="rId2"/>
              </a:rPr>
              <a:t>kodulehel</a:t>
            </a:r>
            <a:endParaRPr lang="et-EE" dirty="0" smtClean="0"/>
          </a:p>
          <a:p>
            <a:r>
              <a:rPr lang="et-EE" dirty="0" smtClean="0"/>
              <a:t>Lapsevanem pöördub oma piirkonna lastekaitse spetsialisti poole</a:t>
            </a:r>
            <a:endParaRPr lang="et-EE" dirty="0"/>
          </a:p>
          <a:p>
            <a:r>
              <a:rPr lang="et-EE" dirty="0"/>
              <a:t>Lasteasutused saadavad teated abivajavatest lastest: Angelika </a:t>
            </a:r>
            <a:r>
              <a:rPr lang="et-EE" dirty="0" err="1"/>
              <a:t>Treier</a:t>
            </a:r>
            <a:r>
              <a:rPr lang="et-EE" dirty="0"/>
              <a:t>, 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angelika.treier@tartu.ee</a:t>
            </a:r>
            <a:r>
              <a:rPr lang="et-E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t-EE" dirty="0" smtClean="0"/>
              <a:t> </a:t>
            </a:r>
            <a:r>
              <a:rPr lang="et-EE" dirty="0"/>
              <a:t>5305 0295, kes suunab piirkonna lastekaitse spetsialistile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002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'i kujundu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'i kujundus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'i kujundu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</TotalTime>
  <Words>360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Toetavad teenused Tartu linna lastega peredele</vt:lpstr>
      <vt:lpstr>Vanemaharidus</vt:lpstr>
      <vt:lpstr>Tugiteenused</vt:lpstr>
      <vt:lpstr>Eluaseme teenused</vt:lpstr>
      <vt:lpstr>Võlanõustamine</vt:lpstr>
      <vt:lpstr>Kuidas saada teenuseid ja toetusi?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Toetavad teenused Tartu linna lastega peredele</dc:title>
  <dc:creator>Katrin Pihlap</dc:creator>
  <cp:lastModifiedBy>Helina Jänes</cp:lastModifiedBy>
  <cp:revision>22</cp:revision>
  <dcterms:created xsi:type="dcterms:W3CDTF">2021-04-20T09:39:26Z</dcterms:created>
  <dcterms:modified xsi:type="dcterms:W3CDTF">2021-04-23T11:27:00Z</dcterms:modified>
</cp:coreProperties>
</file>